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92" r:id="rId3"/>
    <p:sldId id="257" r:id="rId4"/>
    <p:sldId id="261" r:id="rId5"/>
    <p:sldId id="265" r:id="rId6"/>
    <p:sldId id="288" r:id="rId7"/>
    <p:sldId id="273" r:id="rId8"/>
    <p:sldId id="275" r:id="rId9"/>
    <p:sldId id="289" r:id="rId10"/>
    <p:sldId id="277" r:id="rId11"/>
    <p:sldId id="279" r:id="rId12"/>
    <p:sldId id="280" r:id="rId13"/>
    <p:sldId id="281" r:id="rId14"/>
    <p:sldId id="284" r:id="rId15"/>
    <p:sldId id="286" r:id="rId16"/>
    <p:sldId id="290" r:id="rId17"/>
    <p:sldId id="29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E7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11F20-5D74-4E19-BB2C-387A36F9553E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434AF-2FA7-4D49-9AC8-2B182A6EB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34AF-2FA7-4D49-9AC8-2B182A6EB98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F8255F-F7AC-44E3-A942-09074A3589EF}" type="datetimeFigureOut">
              <a:rPr lang="ru-RU" smtClean="0"/>
              <a:pPr/>
              <a:t>18.08.2017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95E9CD-84F9-4F34-937C-7CB34A2FAC9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00042"/>
            <a:ext cx="8110566" cy="400052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Анализ эффективности управленческой деятельности </a:t>
            </a:r>
            <a:br>
              <a:rPr lang="ru-RU" sz="4400" dirty="0" smtClean="0"/>
            </a:br>
            <a:r>
              <a:rPr lang="ru-RU" sz="4400" dirty="0" smtClean="0"/>
              <a:t>МБОУ «</a:t>
            </a:r>
            <a:r>
              <a:rPr lang="ru-RU" sz="4400" dirty="0" err="1" smtClean="0"/>
              <a:t>Шаминская</a:t>
            </a:r>
            <a:r>
              <a:rPr lang="ru-RU" sz="4400" dirty="0" smtClean="0"/>
              <a:t> ООШ» за 2016-2017 учебный </a:t>
            </a:r>
            <a:r>
              <a:rPr lang="ru-RU" sz="4400" dirty="0" smtClean="0"/>
              <a:t>год</a:t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5429264"/>
            <a:ext cx="6429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Директор школы Юлдашева В.Н.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Анализ результатов государственной итоговой аттестации в 9 классе, также всероссийских проверочных работ (далее - ВПР) в 4, 5 классах , мониторинговых исследований в 7,8 классах, ЕРТ и мониторинга Показателей эффективности педагогических воздействий и индивидуального развития в дошкольной группе свидетельствует о том, что выполнение </a:t>
            </a:r>
            <a:r>
              <a:rPr lang="ru-RU" b="1" dirty="0" smtClean="0"/>
              <a:t>текстовых</a:t>
            </a:r>
            <a:r>
              <a:rPr lang="ru-RU" dirty="0" smtClean="0"/>
              <a:t> заданий вызывают серьезные затруднения у обучающихся. Основной причиной таких показателей является низкий уровень читательской компетенции выпускников начального, основного  уровней образования, что говорит об </a:t>
            </a:r>
            <a:r>
              <a:rPr lang="ru-RU" i="1" dirty="0" smtClean="0"/>
              <a:t>отсутствии преемственности между уровнями образования, в том числе и по вопросам формирования читательской компетенции обучающихся.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Дошкольное 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  10 июня 2015 года - реорганизация детского сада №14 «Ромашка» путем присоединения к МБОУ «</a:t>
            </a:r>
            <a:r>
              <a:rPr lang="ru-RU" dirty="0" err="1" smtClean="0"/>
              <a:t>Шаминская</a:t>
            </a:r>
            <a:r>
              <a:rPr lang="ru-RU" dirty="0" smtClean="0"/>
              <a:t> ООШ»  (Постановление №67 от 16.02.2015 г). </a:t>
            </a:r>
          </a:p>
          <a:p>
            <a:r>
              <a:rPr lang="ru-RU" dirty="0" smtClean="0"/>
              <a:t>1-воспитатель, высшее образование, </a:t>
            </a:r>
            <a:r>
              <a:rPr lang="ru-RU" dirty="0" err="1" smtClean="0"/>
              <a:t>б\категории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Воспитанников: на первое сентября 2016 г - 10 воспитанников; на первое сентября 2017 г -7 воспитанников</a:t>
            </a:r>
          </a:p>
          <a:p>
            <a:pPr>
              <a:buNone/>
            </a:pPr>
            <a:r>
              <a:rPr lang="ru-RU" dirty="0" smtClean="0"/>
              <a:t>В первый класс поступили из дошкольной группы 2 воспитанника и 2, не посещавших сад.</a:t>
            </a:r>
          </a:p>
          <a:p>
            <a:pPr>
              <a:buNone/>
            </a:pPr>
            <a:r>
              <a:rPr lang="ru-RU" dirty="0" smtClean="0"/>
              <a:t>По результатам мониторинга воспитанники: </a:t>
            </a:r>
            <a:r>
              <a:rPr lang="ru-RU" dirty="0" smtClean="0">
                <a:solidFill>
                  <a:srgbClr val="FF0000"/>
                </a:solidFill>
              </a:rPr>
              <a:t>испытывают трудности в поддержании разговора, допускают ошибки в монологической речи, нарушают последовательность и связность отдельных эпизодов, затрудняются в самостоятельном рассказывании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Качество начального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/>
              <a:t>ВПР, 4 класс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1" y="2284191"/>
          <a:ext cx="8715436" cy="3716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1"/>
                <a:gridCol w="1785950"/>
                <a:gridCol w="1256431"/>
                <a:gridCol w="1815403"/>
                <a:gridCol w="1357321"/>
              </a:tblGrid>
              <a:tr h="613259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Предмет \ год</a:t>
                      </a:r>
                      <a:endParaRPr lang="ru-RU" sz="2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2016</a:t>
                      </a:r>
                      <a:endParaRPr lang="ru-RU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2017</a:t>
                      </a:r>
                      <a:endParaRPr lang="ru-RU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585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успеваемость</a:t>
                      </a:r>
                      <a:endParaRPr lang="ru-RU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качество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успеваемость</a:t>
                      </a:r>
                      <a:endParaRPr lang="ru-RU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качество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325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Русский язык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80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71 (-9)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325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Математика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80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B050"/>
                          </a:solidFill>
                        </a:rPr>
                        <a:t>86 (+6)</a:t>
                      </a:r>
                      <a:endParaRPr lang="ru-RU" sz="28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1829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Окружающий мир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40</a:t>
                      </a:r>
                      <a:endParaRPr lang="ru-RU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B050"/>
                          </a:solidFill>
                        </a:rPr>
                        <a:t>71 (+31)</a:t>
                      </a:r>
                      <a:endParaRPr lang="ru-RU" sz="28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472518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Качество основного общего образования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3600" dirty="0" smtClean="0"/>
              <a:t>Итоги ГИА по основным предметам</a:t>
            </a:r>
            <a:endParaRPr lang="ru-RU" sz="36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5720" y="1857364"/>
          <a:ext cx="8643998" cy="5002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731"/>
                <a:gridCol w="874894"/>
                <a:gridCol w="2065349"/>
                <a:gridCol w="1357322"/>
                <a:gridCol w="2071702"/>
              </a:tblGrid>
              <a:tr h="3948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Предмет \ год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2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2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6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89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18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пятибалльной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шкале (ОУ)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3,56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4,33  (+0,77)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3,67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 (+0,33)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184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пятибальной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шкале (район)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3,5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3,76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3,61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3,78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6136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Итоги ГИА по предметам по выбору</a:t>
            </a:r>
            <a:endParaRPr lang="ru-RU" sz="4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3" y="1935159"/>
          <a:ext cx="8643996" cy="4547367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785949"/>
                <a:gridCol w="785818"/>
                <a:gridCol w="785818"/>
                <a:gridCol w="1143008"/>
                <a:gridCol w="642942"/>
                <a:gridCol w="857256"/>
                <a:gridCol w="1337277"/>
                <a:gridCol w="1305928"/>
              </a:tblGrid>
              <a:tr h="823261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j-lt"/>
                          <a:ea typeface="Calibri"/>
                          <a:cs typeface="Times New Roman"/>
                        </a:rPr>
                        <a:t>год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2016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2017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2016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2016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2017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2016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2017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8489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j-lt"/>
                        </a:rPr>
                        <a:t>Обществознание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физика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биология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география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Информатика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158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9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7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1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2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1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j-lt"/>
                        </a:rPr>
                        <a:t>1</a:t>
                      </a:r>
                      <a:endParaRPr lang="ru-RU" sz="18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158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Средний балл по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пятибалльной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шкале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(ОУ)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latin typeface="+mj-lt"/>
                        </a:rPr>
                        <a:t>2,56</a:t>
                      </a:r>
                      <a:endParaRPr lang="ru-RU" sz="18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C000"/>
                          </a:solidFill>
                          <a:latin typeface="+mj-lt"/>
                        </a:rPr>
                        <a:t>3,33 (+0,77</a:t>
                      </a:r>
                      <a:r>
                        <a:rPr lang="ru-RU" sz="2000" dirty="0" smtClean="0">
                          <a:solidFill>
                            <a:srgbClr val="FFC000"/>
                          </a:solidFill>
                          <a:latin typeface="+mj-lt"/>
                        </a:rPr>
                        <a:t>)</a:t>
                      </a:r>
                      <a:endParaRPr lang="ru-RU" sz="2000" dirty="0">
                        <a:solidFill>
                          <a:srgbClr val="FFC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+mj-lt"/>
                        </a:rPr>
                        <a:t>4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+mj-lt"/>
                        </a:rPr>
                        <a:t>4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+mj-lt"/>
                        </a:rPr>
                        <a:t>4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+mj-lt"/>
                        </a:rPr>
                        <a:t>4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158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Средний балл по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пятибальной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шкале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(район)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3,49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3,2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3,2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3,31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j-lt"/>
                        </a:rPr>
                        <a:t>3,8</a:t>
                      </a:r>
                      <a:endParaRPr lang="ru-RU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Результаты </a:t>
            </a:r>
            <a:r>
              <a:rPr lang="ru-RU" sz="3200" b="1" dirty="0" smtClean="0"/>
              <a:t>ВПР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по математике, 5 класс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928670"/>
          <a:ext cx="8229600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587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Количество учащихся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класс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-5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класс-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2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Успеваемость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       (=)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2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Качество знаний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67 % (-13%)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92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Средняя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оценка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 (=)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29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Средний балл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10,4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12,5 (+1,9)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571471" y="4429132"/>
          <a:ext cx="8215370" cy="2261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0419"/>
                <a:gridCol w="2632049"/>
                <a:gridCol w="2962902"/>
              </a:tblGrid>
              <a:tr h="557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Количество учащихся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r>
                        <a:rPr lang="ru-RU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 - 5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r>
                        <a:rPr lang="ru-RU" sz="2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56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Успеваемость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       (=)</a:t>
                      </a:r>
                      <a:endParaRPr lang="ru-RU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42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Качество знаний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50 % (-30%)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1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Средняя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оценка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3,6 (- 0,4)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30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Средний балл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26,8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30,5 </a:t>
                      </a:r>
                      <a:r>
                        <a:rPr lang="ru-RU" sz="24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(+</a:t>
                      </a:r>
                      <a:r>
                        <a:rPr lang="ru-RU" sz="24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3,7</a:t>
                      </a:r>
                      <a:r>
                        <a:rPr lang="ru-RU" sz="24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714348" y="3357562"/>
            <a:ext cx="8229600" cy="857232"/>
          </a:xfrm>
          <a:prstGeom prst="rect">
            <a:avLst/>
          </a:prstGeom>
        </p:spPr>
        <p:txBody>
          <a:bodyPr vert="horz" lIns="0" rIns="0" bIns="0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ВПР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 русскому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языку,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5 класс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r>
              <a:rPr lang="ru-RU" dirty="0" smtClean="0"/>
              <a:t>Иностранный язык. 6,8 класс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714488"/>
          <a:ext cx="8572560" cy="3507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1714512"/>
                <a:gridCol w="1714512"/>
                <a:gridCol w="1714512"/>
                <a:gridCol w="1714512"/>
              </a:tblGrid>
              <a:tr h="1785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Кол-во учащихся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выполнили работу (кол-во, %)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Средний % выполнения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22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2 (67)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64 (-14)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3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 (100)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65 (-13)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54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4(100)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78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33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3(100)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77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357290" y="1285860"/>
          <a:ext cx="7143799" cy="1234440"/>
        </p:xfrm>
        <a:graphic>
          <a:graphicData uri="http://schemas.openxmlformats.org/drawingml/2006/table">
            <a:tbl>
              <a:tblPr/>
              <a:tblGrid>
                <a:gridCol w="1814528"/>
                <a:gridCol w="1813766"/>
                <a:gridCol w="1814528"/>
                <a:gridCol w="1700977"/>
              </a:tblGrid>
              <a:tr h="309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отклонения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78,77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58,63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- 20,14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61,08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42,78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- 18,3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142976" y="142852"/>
            <a:ext cx="70009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Динамика результатов Мониторинговых исследований за 2014 и 2016 год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285852" y="2928934"/>
          <a:ext cx="7143800" cy="1121664"/>
        </p:xfrm>
        <a:graphic>
          <a:graphicData uri="http://schemas.openxmlformats.org/drawingml/2006/table">
            <a:tbl>
              <a:tblPr/>
              <a:tblGrid>
                <a:gridCol w="1785377"/>
                <a:gridCol w="1786141"/>
                <a:gridCol w="1786141"/>
                <a:gridCol w="1786141"/>
              </a:tblGrid>
              <a:tr h="685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Русский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язык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Процент выполнения (школа)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Процент выполнения (район)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отклонения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25,00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40,5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  15,5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285852" y="4357694"/>
          <a:ext cx="7143800" cy="1274448"/>
        </p:xfrm>
        <a:graphic>
          <a:graphicData uri="http://schemas.openxmlformats.org/drawingml/2006/table">
            <a:tbl>
              <a:tblPr/>
              <a:tblGrid>
                <a:gridCol w="1838975"/>
                <a:gridCol w="1768275"/>
                <a:gridCol w="1768275"/>
                <a:gridCol w="1768275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Математика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Процент выполнения (школа)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Процент выполнения (район)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отклонения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12,50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32,59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- 20,09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12,50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30,22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- 17,72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643314"/>
            <a:ext cx="6758006" cy="428628"/>
          </a:xfrm>
        </p:spPr>
        <p:txBody>
          <a:bodyPr>
            <a:noAutofit/>
          </a:bodyPr>
          <a:lstStyle/>
          <a:p>
            <a:r>
              <a:rPr lang="ru-RU" sz="3600" dirty="0" smtClean="0"/>
              <a:t>Татарский язык . 8 класс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043891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1297"/>
                <a:gridCol w="2681297"/>
                <a:gridCol w="2681297"/>
              </a:tblGrid>
              <a:tr h="459120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2017</a:t>
                      </a:r>
                      <a:endParaRPr lang="ru-RU" sz="2800" dirty="0"/>
                    </a:p>
                  </a:txBody>
                  <a:tcPr/>
                </a:tc>
              </a:tr>
              <a:tr h="83721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Кол-во участников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</a:tr>
              <a:tr h="4591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Средний балл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12,2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10  (-2,2)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591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% выполнения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50 (-11)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214282" y="4143380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296"/>
                <a:gridCol w="2214578"/>
                <a:gridCol w="247172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2016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2017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Кол-во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Средний</a:t>
                      </a:r>
                      <a:r>
                        <a:rPr lang="ru-RU" sz="3200" baseline="0" dirty="0" smtClean="0"/>
                        <a:t> </a:t>
                      </a:r>
                      <a:r>
                        <a:rPr lang="ru-RU" sz="3200" dirty="0" smtClean="0"/>
                        <a:t>балл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18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17 (-1)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% выполнения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92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83 (-11)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00034" y="285728"/>
            <a:ext cx="5715040" cy="50004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Татарский язык . 6  класс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5786478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При посещении занятий в дошкольной группе воспитанники показали </a:t>
            </a:r>
            <a:r>
              <a:rPr lang="ru-RU" sz="2000" dirty="0" smtClean="0">
                <a:solidFill>
                  <a:srgbClr val="C00000"/>
                </a:solidFill>
              </a:rPr>
              <a:t>слабые навыки </a:t>
            </a:r>
            <a:r>
              <a:rPr lang="ru-RU" sz="2000" b="1" dirty="0" smtClean="0">
                <a:solidFill>
                  <a:srgbClr val="C00000"/>
                </a:solidFill>
              </a:rPr>
              <a:t>понимания услышанного текста </a:t>
            </a:r>
            <a:r>
              <a:rPr lang="ru-RU" sz="2000" dirty="0" smtClean="0">
                <a:solidFill>
                  <a:srgbClr val="C00000"/>
                </a:solidFill>
              </a:rPr>
              <a:t>и его интерпретации (в беседе о прослушанном, увиденном, при описании картин</a:t>
            </a:r>
            <a:r>
              <a:rPr lang="ru-RU" sz="2000" dirty="0" smtClean="0"/>
              <a:t>)</a:t>
            </a:r>
          </a:p>
          <a:p>
            <a:pPr lvl="0"/>
            <a:r>
              <a:rPr lang="ru-RU" sz="2000" dirty="0" smtClean="0"/>
              <a:t>При выполнении  ВПР по русскому языку (часть 1) и окружающему миру (аналитическая работа с текстом) у учащихся вызвали затруднение </a:t>
            </a:r>
            <a:r>
              <a:rPr lang="ru-RU" sz="2000" dirty="0" smtClean="0">
                <a:solidFill>
                  <a:srgbClr val="C00000"/>
                </a:solidFill>
              </a:rPr>
              <a:t>задания,</a:t>
            </a:r>
            <a:r>
              <a:rPr lang="ru-RU" sz="2000" dirty="0" smtClean="0"/>
              <a:t> также </a:t>
            </a:r>
            <a:r>
              <a:rPr lang="ru-RU" sz="2000" dirty="0" smtClean="0">
                <a:solidFill>
                  <a:srgbClr val="C00000"/>
                </a:solidFill>
              </a:rPr>
              <a:t>связанные и основанные на </a:t>
            </a:r>
            <a:r>
              <a:rPr lang="ru-RU" sz="2000" b="1" dirty="0" smtClean="0">
                <a:solidFill>
                  <a:srgbClr val="C00000"/>
                </a:solidFill>
              </a:rPr>
              <a:t>понимании  и анализе содержания текста</a:t>
            </a:r>
            <a:r>
              <a:rPr lang="ru-RU" sz="2000" dirty="0" smtClean="0"/>
              <a:t>.</a:t>
            </a:r>
          </a:p>
          <a:p>
            <a:pPr lvl="0"/>
            <a:r>
              <a:rPr lang="ru-RU" sz="2000" dirty="0" smtClean="0"/>
              <a:t>Диагностическая работа по проверке читательской грамотности, ВПР по биологии и истории  учащихся 5 класса показала, что </a:t>
            </a:r>
            <a:r>
              <a:rPr lang="ru-RU" sz="2000" dirty="0" smtClean="0">
                <a:solidFill>
                  <a:srgbClr val="C00000"/>
                </a:solidFill>
              </a:rPr>
              <a:t>ни один ученик не достиг повышенного уровня (</a:t>
            </a:r>
            <a:r>
              <a:rPr lang="ru-RU" sz="2000" b="1" dirty="0" smtClean="0">
                <a:solidFill>
                  <a:srgbClr val="C00000"/>
                </a:solidFill>
              </a:rPr>
              <a:t>формулирование вывода, аргументирование, объяснение деталей, интерпретирование фактов, сопоставление информации  из разных текстов</a:t>
            </a:r>
            <a:r>
              <a:rPr lang="ru-RU" sz="2000" dirty="0" smtClean="0">
                <a:solidFill>
                  <a:srgbClr val="C00000"/>
                </a:solidFill>
              </a:rPr>
              <a:t>).</a:t>
            </a:r>
          </a:p>
          <a:p>
            <a:pPr lvl="0"/>
            <a:r>
              <a:rPr lang="ru-RU" sz="2000" dirty="0" smtClean="0"/>
              <a:t>Выпускники 9-го класса, несмотря на положительные результаты сдачи ОГЭ, показывают низкие баллы при выполнении заданий части 2 (по предметам: обществознание, биология), что требует от учащихся высокого </a:t>
            </a:r>
            <a:r>
              <a:rPr lang="ru-RU" sz="2000" b="1" dirty="0" smtClean="0">
                <a:solidFill>
                  <a:srgbClr val="C00000"/>
                </a:solidFill>
              </a:rPr>
              <a:t>уровня читательской компетенции</a:t>
            </a:r>
            <a:r>
              <a:rPr lang="ru-RU" sz="2000" dirty="0" smtClean="0"/>
              <a:t>.</a:t>
            </a:r>
          </a:p>
          <a:p>
            <a:pPr lvl="0"/>
            <a:r>
              <a:rPr lang="ru-RU" sz="2000" dirty="0" smtClean="0"/>
              <a:t>Результаты  ЕРТ в 9-м классе  и мониторинга в 4,6,8-х классах по татарскому и немецкому  языку  тоже указывают на </a:t>
            </a:r>
            <a:r>
              <a:rPr lang="ru-RU" sz="2000" b="1" dirty="0" smtClean="0">
                <a:solidFill>
                  <a:srgbClr val="C00000"/>
                </a:solidFill>
              </a:rPr>
              <a:t>слабую читательскую грамотность учащихся, понимание содержания текста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выводы: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74644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Таким образом, можно сделать вывод, что учащиеся  не набирают максимальных баллов по заданиям, связанным с  читательской грамотностью, что отражается на качественных показателях результативности работы школы в целом.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Для решения данной проблемы предлагается реализовать методический </a:t>
            </a:r>
            <a:r>
              <a:rPr lang="ru-RU" sz="3600" b="1" dirty="0" smtClean="0">
                <a:solidFill>
                  <a:srgbClr val="00B0F0"/>
                </a:solidFill>
              </a:rPr>
              <a:t>проект «Читательская грамотность – условие  повышения качества образования»</a:t>
            </a:r>
            <a:r>
              <a:rPr lang="ru-RU" dirty="0" smtClean="0"/>
              <a:t>.  </a:t>
            </a:r>
          </a:p>
          <a:p>
            <a:pPr>
              <a:buNone/>
            </a:pPr>
            <a:r>
              <a:rPr lang="ru-RU" i="1" u="sng" dirty="0" smtClean="0"/>
              <a:t>Идея проекта заключается в том, чтобы, </a:t>
            </a:r>
          </a:p>
          <a:p>
            <a:pPr>
              <a:buNone/>
            </a:pPr>
            <a:r>
              <a:rPr lang="ru-RU" i="1" u="sng" dirty="0" smtClean="0"/>
              <a:t>во-первых, потребность в формировании читательской компетенции была осознана всеми участниками образовательных отношений (учителями, обучающимися, их родителями, администрацией и т.д.); </a:t>
            </a:r>
          </a:p>
          <a:p>
            <a:pPr>
              <a:buNone/>
            </a:pPr>
            <a:r>
              <a:rPr lang="ru-RU" i="1" u="sng" dirty="0" smtClean="0"/>
              <a:t>во-вторых, создать на уровне школы жизнеспособную систему, в рамках которой бы действовали единые подходы, требования, методы, инструменты по формированию и мониторингу читательской грамотности как залога успешности выпускников школы в социуме, повышения качества образования и результативности работы школы.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1103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/>
              <a:t>Цель проекта :</a:t>
            </a:r>
            <a:r>
              <a:rPr lang="ru-RU" sz="1800" dirty="0" smtClean="0"/>
              <a:t> создать единую информационно- методическую систему  работы по повышению читательской грамотности  школьников как условия  высокого качества образования. </a:t>
            </a:r>
          </a:p>
          <a:p>
            <a:pPr>
              <a:buNone/>
            </a:pPr>
            <a:r>
              <a:rPr lang="ru-RU" sz="1800" b="1" dirty="0" smtClean="0"/>
              <a:t>Задачи: </a:t>
            </a:r>
            <a:endParaRPr lang="ru-RU" sz="1800" dirty="0" smtClean="0"/>
          </a:p>
          <a:p>
            <a:pPr lvl="0"/>
            <a:r>
              <a:rPr lang="ru-RU" sz="1800" dirty="0" smtClean="0"/>
              <a:t>Изучить материал и создать единое информационно-методическое поле по теме проекта (виды текста, способы работы с ними, образовательные и личностные цели, решение которых невозможно без умения работать с текстом и т.д.)</a:t>
            </a:r>
          </a:p>
          <a:p>
            <a:pPr lvl="0"/>
            <a:r>
              <a:rPr lang="ru-RU" sz="1800" dirty="0" smtClean="0"/>
              <a:t>Разработать задания и критерии  оценивания  мониторинговой (комплексной)   работы  с  текстом.</a:t>
            </a:r>
          </a:p>
          <a:p>
            <a:pPr lvl="0"/>
            <a:r>
              <a:rPr lang="ru-RU" sz="1800" dirty="0" smtClean="0"/>
              <a:t>Провести комплексную  работу  по определению уровня читательской грамотности во всех классах, а также в дошкольной группе.</a:t>
            </a:r>
          </a:p>
          <a:p>
            <a:pPr>
              <a:buNone/>
            </a:pPr>
            <a:r>
              <a:rPr lang="ru-RU" sz="1800" b="1" dirty="0" smtClean="0"/>
              <a:t>Продукт:</a:t>
            </a:r>
            <a:endParaRPr lang="ru-RU" sz="1800" dirty="0" smtClean="0"/>
          </a:p>
          <a:p>
            <a:pPr lvl="0">
              <a:buNone/>
            </a:pPr>
            <a:r>
              <a:rPr lang="ru-RU" sz="1800" dirty="0" smtClean="0"/>
              <a:t>Школьная  </a:t>
            </a:r>
            <a:r>
              <a:rPr lang="ru-RU" sz="1800" b="1" dirty="0" smtClean="0"/>
              <a:t>комплексная работа</a:t>
            </a:r>
            <a:r>
              <a:rPr lang="ru-RU" sz="1800" dirty="0" smtClean="0"/>
              <a:t>  с  текстом (задания и критерии их оценивания) как:</a:t>
            </a:r>
          </a:p>
          <a:p>
            <a:pPr lvl="0">
              <a:buNone/>
            </a:pPr>
            <a:r>
              <a:rPr lang="ru-RU" sz="1800" dirty="0" smtClean="0"/>
              <a:t>Средство выявления уровня </a:t>
            </a:r>
            <a:r>
              <a:rPr lang="ru-RU" sz="1800" dirty="0" err="1" smtClean="0"/>
              <a:t>сформированности</a:t>
            </a:r>
            <a:r>
              <a:rPr lang="ru-RU" sz="1800" dirty="0" smtClean="0"/>
              <a:t> умения работать с текстом.</a:t>
            </a:r>
          </a:p>
          <a:p>
            <a:pPr lvl="0">
              <a:buNone/>
            </a:pPr>
            <a:r>
              <a:rPr lang="ru-RU" sz="1800" dirty="0" smtClean="0"/>
              <a:t>Средство развития умений и навыков смыслового чтения у учащихся.</a:t>
            </a:r>
          </a:p>
          <a:p>
            <a:pPr lvl="0">
              <a:buNone/>
            </a:pPr>
            <a:r>
              <a:rPr lang="ru-RU" sz="1800" dirty="0" smtClean="0"/>
              <a:t>Средство повышения компетентности педагогов в формировании умений и навыков смыслового чтения у учащихся.</a:t>
            </a:r>
          </a:p>
          <a:p>
            <a:pPr lvl="0">
              <a:buNone/>
            </a:pPr>
            <a:r>
              <a:rPr lang="ru-RU" sz="1800" b="1" dirty="0" smtClean="0"/>
              <a:t>Информационно-методическое пособие «Читательская грамотность- условие повышения качества образования».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472518" cy="6000792"/>
          </a:xfrm>
        </p:spPr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ru-RU" sz="5100" b="1" dirty="0" smtClean="0"/>
              <a:t>Эффективность проекта:</a:t>
            </a:r>
          </a:p>
          <a:p>
            <a:pPr lvl="0">
              <a:buNone/>
            </a:pPr>
            <a:r>
              <a:rPr lang="ru-RU" sz="3800" dirty="0" smtClean="0"/>
              <a:t>- У педагогов сформировано понимание о функциях текста в достижении образовательных результатов</a:t>
            </a:r>
          </a:p>
          <a:p>
            <a:pPr lvl="0">
              <a:buNone/>
            </a:pPr>
            <a:r>
              <a:rPr lang="ru-RU" sz="3800" dirty="0" smtClean="0"/>
              <a:t>- Педагоги получили опыт разработки заданий </a:t>
            </a:r>
            <a:r>
              <a:rPr lang="ru-RU" sz="3800" dirty="0" err="1" smtClean="0"/>
              <a:t>компетентностного</a:t>
            </a:r>
            <a:r>
              <a:rPr lang="ru-RU" sz="3800" dirty="0" smtClean="0"/>
              <a:t> характера</a:t>
            </a:r>
          </a:p>
          <a:p>
            <a:pPr>
              <a:buNone/>
            </a:pPr>
            <a:r>
              <a:rPr lang="ru-RU" sz="3800" dirty="0" smtClean="0"/>
              <a:t>- Администрация школы получила инструмент для выявления уровня </a:t>
            </a:r>
            <a:r>
              <a:rPr lang="ru-RU" sz="3800" dirty="0" err="1" smtClean="0"/>
              <a:t>сформированности</a:t>
            </a:r>
            <a:r>
              <a:rPr lang="ru-RU" sz="3800" dirty="0" smtClean="0"/>
              <a:t> у учащихся умения работать с текстом, который можно использовать при итоговой аттестации в 4 классах и как входную диагностику для определения перспектив работы в 5 классах, при подготовке к сдаче ОГЭ в 9 классах по основным предметам и по предметам по выбору.</a:t>
            </a:r>
          </a:p>
          <a:p>
            <a:pPr>
              <a:buNone/>
            </a:pPr>
            <a:r>
              <a:rPr lang="ru-RU" sz="5100" b="1" dirty="0" smtClean="0"/>
              <a:t>Риски:</a:t>
            </a:r>
            <a:endParaRPr lang="ru-RU" sz="5100" dirty="0" smtClean="0"/>
          </a:p>
          <a:p>
            <a:pPr>
              <a:buNone/>
            </a:pPr>
            <a:r>
              <a:rPr lang="ru-RU" sz="3800" dirty="0" smtClean="0"/>
              <a:t> 1. Недостаточный уровень компетентности участников проекта в работе с текстом как источником информации. </a:t>
            </a:r>
          </a:p>
          <a:p>
            <a:pPr>
              <a:buNone/>
            </a:pPr>
            <a:r>
              <a:rPr lang="ru-RU" sz="3800" dirty="0" smtClean="0"/>
              <a:t> Варианты решения:  самообразование участников проекта, проведение семинаров – практикумов.</a:t>
            </a:r>
          </a:p>
          <a:p>
            <a:pPr>
              <a:buNone/>
            </a:pPr>
            <a:r>
              <a:rPr lang="ru-RU" sz="3800" dirty="0" smtClean="0"/>
              <a:t>2. Загруженность педагогов. </a:t>
            </a:r>
          </a:p>
          <a:p>
            <a:pPr>
              <a:buNone/>
            </a:pPr>
            <a:r>
              <a:rPr lang="ru-RU" sz="3800" b="1" dirty="0" smtClean="0"/>
              <a:t>Варианты решения: </a:t>
            </a:r>
            <a:r>
              <a:rPr lang="ru-RU" sz="3800" dirty="0" smtClean="0"/>
              <a:t>проведение встреч в каникулярный период,  создание сообщества в ЭО РТ для работы участников проекта, обмен материалами по электронной почте.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Этапы работы над проектом: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142984"/>
          <a:ext cx="8186766" cy="5135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00"/>
                <a:gridCol w="1643074"/>
                <a:gridCol w="2714644"/>
                <a:gridCol w="1571636"/>
                <a:gridCol w="1714512"/>
              </a:tblGrid>
              <a:tr h="647394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Мероприятие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Ответственный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Продукт</a:t>
                      </a:r>
                    </a:p>
                  </a:txBody>
                  <a:tcPr marL="68580" marR="68580" marT="0" marB="0"/>
                </a:tc>
              </a:tr>
              <a:tr h="372822">
                <a:tc gridSpan="5">
                  <a:txBody>
                    <a:bodyPr/>
                    <a:lstStyle/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Организационный этап</a:t>
                      </a:r>
                      <a:endParaRPr lang="ru-RU" sz="24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43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1.1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Август  2017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Разработка текста проекта 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План работы по реализации проекта</a:t>
                      </a:r>
                    </a:p>
                  </a:txBody>
                  <a:tcPr marL="68580" marR="68580" marT="0" marB="0"/>
                </a:tc>
              </a:tr>
              <a:tr h="73543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Август</a:t>
                      </a: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2017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Формирование списка участников проекта </a:t>
                      </a: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Список педагогов – участников проекта</a:t>
                      </a:r>
                    </a:p>
                  </a:txBody>
                  <a:tcPr marL="68580" marR="68580" marT="0" marB="0"/>
                </a:tc>
              </a:tr>
              <a:tr h="437882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Сентябрь</a:t>
                      </a: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2017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Организационная встреча участников проекта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План работы </a:t>
                      </a:r>
                    </a:p>
                  </a:txBody>
                  <a:tcPr marL="68580" marR="68580" marT="0" marB="0"/>
                </a:tc>
              </a:tr>
              <a:tr h="661602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Сентябрь 2017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Проведение входного контроля по определению уровня  читательской грамотности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Проведение, анализ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08191"/>
          <a:ext cx="9126716" cy="6713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4"/>
                <a:gridCol w="1080000"/>
                <a:gridCol w="3950223"/>
                <a:gridCol w="1901959"/>
                <a:gridCol w="1755620"/>
              </a:tblGrid>
              <a:tr h="354243"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Основной этап </a:t>
                      </a:r>
                      <a:endParaRPr lang="ru-RU" sz="2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243"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Общие мероприятия</a:t>
                      </a:r>
                      <a:endParaRPr lang="ru-RU" sz="2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92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1.1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Сентябрь 2017 г-май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Организация Минуток чтения (еженедельно, вторник)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Классные руководители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Анализ и мониторинг</a:t>
                      </a:r>
                    </a:p>
                  </a:txBody>
                  <a:tcPr marL="68580" marR="68580" marT="0" marB="0"/>
                </a:tc>
              </a:tr>
              <a:tr h="826568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Сентябрь 2017 г-май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Уроки нравственности (тематические беседы на основе прочитанных текстов и написание кратких отзывов), ежемесячно, последний четверг месяца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Классные руководители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Анализ и мониторинг</a:t>
                      </a:r>
                    </a:p>
                  </a:txBody>
                  <a:tcPr marL="68580" marR="68580" marT="0" marB="0"/>
                </a:tc>
              </a:tr>
              <a:tr h="61992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Сентябрь 2017 г-май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Ведение читательских дневников учащимися 2-9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классов; организация работы с текстом на уроках и индивидуальных занятиях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Учителя начальных классов, учителя-предметники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Контроль, анализ</a:t>
                      </a:r>
                    </a:p>
                  </a:txBody>
                  <a:tcPr marL="68580" marR="68580" marT="0" marB="0"/>
                </a:tc>
              </a:tr>
              <a:tr h="826568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Октябрь  2017 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Семинар-практикум «Разработка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метапредметных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заданий по работе с текстом» (работа с учебниками по различным предметам)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Алгоритм разработки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метапредметных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заданий</a:t>
                      </a:r>
                    </a:p>
                  </a:txBody>
                  <a:tcPr marL="68580" marR="68580" marT="0" marB="0"/>
                </a:tc>
              </a:tr>
              <a:tr h="456101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Ноябрь  2017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Семинар-практикум  по разработке критериев оценивания комплексной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Критерии оценивания</a:t>
                      </a:r>
                    </a:p>
                  </a:txBody>
                  <a:tcPr marL="68580" marR="68580" marT="0" marB="0"/>
                </a:tc>
              </a:tr>
              <a:tr h="61992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66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Декабрь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Индивидуальное выполнение   метапредметных заданий по комплексной работе № 1с текстом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Участники проекта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Метапредметные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задания</a:t>
                      </a:r>
                    </a:p>
                  </a:txBody>
                  <a:tcPr marL="68580" marR="68580" marT="0" marB="0"/>
                </a:tc>
              </a:tr>
              <a:tr h="61992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77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Январь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Семинар – практикум по обсуждению наработанных заданий. Обсуждение  итогов комплексной работы.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Скорректированные задания</a:t>
                      </a:r>
                    </a:p>
                  </a:txBody>
                  <a:tcPr marL="68580" marR="68580" marT="0" marB="0"/>
                </a:tc>
              </a:tr>
              <a:tr h="61992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Март - 2018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Организация и проведение  комплексной работы № 2 для учащихся  1-9 классов, для воспитанников дошкольной группы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Рабочая группа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Проведенная  комплексная работа</a:t>
                      </a:r>
                    </a:p>
                  </a:txBody>
                  <a:tcPr marL="68580" marR="68580" marT="0" marB="0"/>
                </a:tc>
              </a:tr>
              <a:tr h="618167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99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Март 2018 г.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Обработка результатов  выполнения комплексной 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Рабочая группа или 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Аналитическая справка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24" y="0"/>
          <a:ext cx="8786876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918"/>
                <a:gridCol w="913839"/>
                <a:gridCol w="3233583"/>
                <a:gridCol w="1102050"/>
                <a:gridCol w="2834486"/>
              </a:tblGrid>
              <a:tr h="357166"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III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Заключительный этап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5379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Апрель 2015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Круглый стол участников проекта «Подведение итогов реализации проекта»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Подведение итогов работы в проекте, результаты  комплексной работы</a:t>
                      </a:r>
                    </a:p>
                  </a:txBody>
                  <a:tcPr marL="68580" marR="68580" marT="0" marB="0"/>
                </a:tc>
              </a:tr>
              <a:tr h="1643068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Апрель – май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Подготовка материалов для информационно-методического пособия «Читательская грамотность- условие повышения качества образования».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Участники проекта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Подготовленные для печатания материалы работы в проекте</a:t>
                      </a:r>
                    </a:p>
                  </a:txBody>
                  <a:tcPr marL="68580" marR="68580" marT="0" marB="0"/>
                </a:tc>
              </a:tr>
              <a:tr h="821534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Июнь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Анализ реализации проекта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955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Аналитическая справка</a:t>
                      </a:r>
                    </a:p>
                  </a:txBody>
                  <a:tcPr marL="68580" marR="68580" marT="0" marB="0"/>
                </a:tc>
              </a:tr>
              <a:tr h="1643068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Июнь  2018г.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Подготовка и выпуск информационно-методического пособия «Читательская грамотность- условие повышения качества образования».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команда или рабочая группа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Информационно-методическое пособие «Читательская грамотность- условие повышения качества образования».</a:t>
                      </a:r>
                    </a:p>
                  </a:txBody>
                  <a:tcPr marL="68580" marR="68580" marT="0" marB="0"/>
                </a:tc>
              </a:tr>
              <a:tr h="821534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Июнь 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Подготовка и выдача сертификатов участникам проекта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Проектная команда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955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Выданные сертификаты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396</TotalTime>
  <Words>1610</Words>
  <Application>Microsoft Office PowerPoint</Application>
  <PresentationFormat>Экран (4:3)</PresentationFormat>
  <Paragraphs>345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Анализ эффективности управленческой деятельности  МБОУ «Шаминская ООШ» за 2016-2017 учебный год </vt:lpstr>
      <vt:lpstr>Слайд 2</vt:lpstr>
      <vt:lpstr>Дошкольное образование</vt:lpstr>
      <vt:lpstr>Качество начального образования</vt:lpstr>
      <vt:lpstr>Качество основного общего образования Итоги ГИА по основным предметам</vt:lpstr>
      <vt:lpstr>Итоги ГИА по предметам по выбору</vt:lpstr>
      <vt:lpstr>Результаты ВПР  по математике, 5 класс</vt:lpstr>
      <vt:lpstr>Иностранный язык. 6,8 класс</vt:lpstr>
      <vt:lpstr>Слайд 9</vt:lpstr>
      <vt:lpstr>Татарский язык . 8 класс</vt:lpstr>
      <vt:lpstr>Общие выводы:</vt:lpstr>
      <vt:lpstr>Слайд 12</vt:lpstr>
      <vt:lpstr>Слайд 13</vt:lpstr>
      <vt:lpstr>Слайд 14</vt:lpstr>
      <vt:lpstr>Этапы работы над проектом:</vt:lpstr>
      <vt:lpstr>Слайд 16</vt:lpstr>
      <vt:lpstr>Слайд 17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эффективности управленческой деятельности МБОУ «Шаминская ООШ» за 2016-2017 учебный год</dc:title>
  <dc:creator>Comp</dc:creator>
  <cp:lastModifiedBy>Comp</cp:lastModifiedBy>
  <cp:revision>64</cp:revision>
  <dcterms:created xsi:type="dcterms:W3CDTF">2017-08-15T04:49:36Z</dcterms:created>
  <dcterms:modified xsi:type="dcterms:W3CDTF">2017-08-18T04:31:53Z</dcterms:modified>
</cp:coreProperties>
</file>